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3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81" d="100"/>
          <a:sy n="81" d="100"/>
        </p:scale>
        <p:origin x="12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jpeg>
</file>

<file path=ppt/media/image3.png>
</file>

<file path=ppt/media/image4.sv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63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731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9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818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23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359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346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410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3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5/22/2024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700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5/22/2024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337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ídeo 3" descr="Personas debatiendo ">
            <a:extLst>
              <a:ext uri="{FF2B5EF4-FFF2-40B4-BE49-F238E27FC236}">
                <a16:creationId xmlns:a16="http://schemas.microsoft.com/office/drawing/2014/main" id="{B2EEED36-2182-FA4A-7F86-44622C6039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 w="28575">
            <a:noFill/>
          </a:ln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3F35CE5-6CA7-4309-88BC-D7436FD3AB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682" y="503112"/>
            <a:ext cx="4860256" cy="4589316"/>
            <a:chOff x="1481312" y="743744"/>
            <a:chExt cx="4860256" cy="458931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C1D3151-5F97-4860-B56C-C98BD62CC2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90317A6-3E5E-46BE-88E4-8BA01446A6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099" y="407733"/>
            <a:ext cx="4860256" cy="4589316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D892B4-3490-1911-2DD7-A7AA45F3FE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639" y="558643"/>
            <a:ext cx="4579668" cy="3028072"/>
          </a:xfrm>
        </p:spPr>
        <p:txBody>
          <a:bodyPr>
            <a:normAutofit/>
          </a:bodyPr>
          <a:lstStyle/>
          <a:p>
            <a:r>
              <a:rPr lang="es-ES" sz="4200" dirty="0"/>
              <a:t>Trabajo Práctico Final </a:t>
            </a:r>
            <a:br>
              <a:rPr lang="es-ES" sz="4200" dirty="0"/>
            </a:br>
            <a:r>
              <a:rPr lang="es-ES" sz="4200" dirty="0"/>
              <a:t> Grupo 5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AE2699-54AE-1476-81DE-925C626F5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6639" y="3678790"/>
            <a:ext cx="4579668" cy="1166797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s-ES" sz="600"/>
              <a:t>Diego </a:t>
            </a:r>
            <a:r>
              <a:rPr lang="es-ES" sz="600" err="1"/>
              <a:t>Ciarrapico</a:t>
            </a:r>
            <a:endParaRPr lang="es-ES" sz="600"/>
          </a:p>
          <a:p>
            <a:pPr>
              <a:lnSpc>
                <a:spcPct val="100000"/>
              </a:lnSpc>
            </a:pPr>
            <a:r>
              <a:rPr lang="es-ES" sz="600"/>
              <a:t>Diego Castro</a:t>
            </a:r>
          </a:p>
          <a:p>
            <a:pPr>
              <a:lnSpc>
                <a:spcPct val="100000"/>
              </a:lnSpc>
            </a:pPr>
            <a:r>
              <a:rPr lang="es-ES" sz="600"/>
              <a:t>Paula Mainini</a:t>
            </a:r>
          </a:p>
          <a:p>
            <a:pPr>
              <a:lnSpc>
                <a:spcPct val="100000"/>
              </a:lnSpc>
            </a:pPr>
            <a:r>
              <a:rPr lang="es-ES" sz="600"/>
              <a:t>Fanny Chuchuca</a:t>
            </a:r>
          </a:p>
          <a:p>
            <a:pPr>
              <a:lnSpc>
                <a:spcPct val="100000"/>
              </a:lnSpc>
            </a:pPr>
            <a:r>
              <a:rPr lang="es-ES" sz="600"/>
              <a:t>Facundo Ponce</a:t>
            </a:r>
          </a:p>
          <a:p>
            <a:pPr>
              <a:lnSpc>
                <a:spcPct val="100000"/>
              </a:lnSpc>
            </a:pPr>
            <a:r>
              <a:rPr lang="es-ES" sz="600"/>
              <a:t>Marcos </a:t>
            </a:r>
            <a:r>
              <a:rPr lang="es-ES" sz="600" err="1"/>
              <a:t>Kippes</a:t>
            </a:r>
            <a:endParaRPr lang="es-ES" sz="600"/>
          </a:p>
        </p:txBody>
      </p:sp>
    </p:spTree>
    <p:extLst>
      <p:ext uri="{BB962C8B-B14F-4D97-AF65-F5344CB8AC3E}">
        <p14:creationId xmlns:p14="http://schemas.microsoft.com/office/powerpoint/2010/main" val="3299769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Árbol pequeño">
            <a:extLst>
              <a:ext uri="{FF2B5EF4-FFF2-40B4-BE49-F238E27FC236}">
                <a16:creationId xmlns:a16="http://schemas.microsoft.com/office/drawing/2014/main" id="{7CA38E3B-08F4-FD04-B9A7-E4463E220C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1" r="21495" b="1"/>
          <a:stretch/>
        </p:blipFill>
        <p:spPr>
          <a:xfrm>
            <a:off x="1291634" y="1148747"/>
            <a:ext cx="4793260" cy="4227387"/>
          </a:xfrm>
          <a:prstGeom prst="rect">
            <a:avLst/>
          </a:prstGeom>
          <a:ln w="28575">
            <a:noFill/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FC1BD014-5623-4064-BAFE-A5AAAFB3C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835096" y="657544"/>
            <a:ext cx="4843727" cy="5534144"/>
            <a:chOff x="1674895" y="1345036"/>
            <a:chExt cx="5428610" cy="421093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27BC42E-B225-42FA-9AB5-F860C44BB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ECF5D0B-A89A-4902-8D22-AFB1D55AC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871DA93-90AF-40F3-A1A1-04E166972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8435" y="401247"/>
            <a:ext cx="4860256" cy="566987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A31506-E3E6-1ECC-856E-BEBBE0EF6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2297" y="786880"/>
            <a:ext cx="4203323" cy="35962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b="1" cap="all" spc="1500">
                <a:ea typeface="Source Sans Pro SemiBold" panose="020B0603030403020204" pitchFamily="34" charset="0"/>
              </a:rPr>
              <a:t>Objetivo del trabajo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7F54BE-C722-1DDF-511A-BE4927F50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2297" y="4475155"/>
            <a:ext cx="4203323" cy="114329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1700" cap="all" spc="400" dirty="0" err="1"/>
              <a:t>Predecir</a:t>
            </a:r>
            <a:r>
              <a:rPr lang="en-US" sz="1700" cap="all" spc="400" dirty="0"/>
              <a:t> la </a:t>
            </a:r>
            <a:r>
              <a:rPr lang="en-US" sz="1700" cap="all" spc="400" dirty="0" err="1"/>
              <a:t>categoría</a:t>
            </a:r>
            <a:r>
              <a:rPr lang="en-US" sz="1700" cap="all" spc="400" dirty="0"/>
              <a:t> la </a:t>
            </a:r>
            <a:r>
              <a:rPr lang="en-US" sz="1700" cap="all" spc="400" dirty="0" err="1"/>
              <a:t>gama</a:t>
            </a:r>
            <a:r>
              <a:rPr lang="en-US" sz="1700" cap="all" spc="400" dirty="0"/>
              <a:t> de </a:t>
            </a:r>
            <a:r>
              <a:rPr lang="en-US" sz="1700" cap="all" spc="400" dirty="0" err="1"/>
              <a:t>celulares</a:t>
            </a:r>
            <a:r>
              <a:rPr lang="en-US" sz="1700" cap="all" spc="400" dirty="0"/>
              <a:t> a </a:t>
            </a:r>
            <a:r>
              <a:rPr lang="en-US" sz="1700" cap="all" spc="400" dirty="0" err="1"/>
              <a:t>partir</a:t>
            </a:r>
            <a:r>
              <a:rPr lang="en-US" sz="1700" cap="all" spc="400" dirty="0"/>
              <a:t> de un </a:t>
            </a:r>
            <a:r>
              <a:rPr lang="en-US" sz="1700" cap="all" spc="400" dirty="0" err="1"/>
              <a:t>modelo</a:t>
            </a:r>
            <a:r>
              <a:rPr lang="en-US" sz="1700" cap="all" spc="400" dirty="0"/>
              <a:t> de </a:t>
            </a:r>
            <a:r>
              <a:rPr lang="en-US" sz="1700" cap="all" spc="400" dirty="0" err="1"/>
              <a:t>ensamble</a:t>
            </a:r>
            <a:r>
              <a:rPr lang="en-US" sz="1700" cap="all" spc="400" dirty="0"/>
              <a:t> de </a:t>
            </a:r>
            <a:r>
              <a:rPr lang="en-US" sz="1700" cap="all" spc="400" dirty="0" err="1"/>
              <a:t>árboles</a:t>
            </a:r>
            <a:endParaRPr lang="en-US" sz="1700" cap="all" spc="400" dirty="0"/>
          </a:p>
        </p:txBody>
      </p:sp>
      <p:sp>
        <p:nvSpPr>
          <p:cNvPr id="26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0051" y="771024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8" name="Graphic 212">
            <a:extLst>
              <a:ext uri="{FF2B5EF4-FFF2-40B4-BE49-F238E27FC236}">
                <a16:creationId xmlns:a16="http://schemas.microsoft.com/office/drawing/2014/main" id="{70616F44-B954-409D-87BC-C69465EDE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0051" y="771024"/>
            <a:ext cx="693403" cy="693403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80033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768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512" y="4357092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D981608-D865-4AD7-AC34-A2398EA19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512" y="4357092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8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59160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06395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E6FE456-022C-F33C-1206-DB11ACDCF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188" y="805742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es-ES" dirty="0"/>
              <a:t>Acerca del </a:t>
            </a:r>
            <a:r>
              <a:rPr lang="es-ES" dirty="0" err="1"/>
              <a:t>dataset</a:t>
            </a:r>
            <a:endParaRPr lang="es-ES"/>
          </a:p>
        </p:txBody>
      </p:sp>
      <p:grpSp>
        <p:nvGrpSpPr>
          <p:cNvPr id="44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4" descr="Smartphone con relleno sólido">
            <a:extLst>
              <a:ext uri="{FF2B5EF4-FFF2-40B4-BE49-F238E27FC236}">
                <a16:creationId xmlns:a16="http://schemas.microsoft.com/office/drawing/2014/main" id="{A1E24D93-D2E1-9605-B9A8-65D5D47911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785511" y="3196028"/>
            <a:ext cx="3217333" cy="3217333"/>
          </a:xfrm>
          <a:prstGeom prst="rect">
            <a:avLst/>
          </a:prstGeom>
        </p:spPr>
      </p:pic>
      <p:grpSp>
        <p:nvGrpSpPr>
          <p:cNvPr id="59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76D9F3-595F-3F71-89B5-F1906C782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8208" y="685806"/>
            <a:ext cx="7018477" cy="2020566"/>
          </a:xfrm>
        </p:spPr>
        <p:txBody>
          <a:bodyPr>
            <a:normAutofit/>
          </a:bodyPr>
          <a:lstStyle/>
          <a:p>
            <a:r>
              <a:rPr lang="es-ES" sz="1600" dirty="0">
                <a:highlight>
                  <a:srgbClr val="FFFFFF"/>
                </a:highlight>
                <a:latin typeface="Söhne"/>
              </a:rPr>
              <a:t>C</a:t>
            </a:r>
            <a:r>
              <a:rPr lang="es-ES" sz="1600" b="0" i="0" dirty="0">
                <a:effectLst/>
                <a:highlight>
                  <a:srgbClr val="FFFFFF"/>
                </a:highlight>
                <a:latin typeface="Söhne"/>
              </a:rPr>
              <a:t>ontiene características de celulares, incluyendo la energía de la batería, la velocidad del procesador, la capacidad de memoria, la calidad de las cámaras, las dimensiones y el peso del dispositivo, entre otros.</a:t>
            </a:r>
          </a:p>
          <a:p>
            <a:r>
              <a:rPr lang="es-ES" sz="1600" dirty="0">
                <a:highlight>
                  <a:srgbClr val="FFFFFF"/>
                </a:highlight>
                <a:latin typeface="Söhne"/>
              </a:rPr>
              <a:t>La variable a predecir es la gama del dispositivo</a:t>
            </a:r>
            <a:endParaRPr lang="es-E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BDCBA8-655A-F799-D1B5-C8AFFE10B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1663" y="2149434"/>
            <a:ext cx="6646647" cy="460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89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0E9B1DB-5C91-41C9-8C0D-C2CD3D570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2224B8-FCE1-4A12-84A7-B674B2B9E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1E366A2-885B-4E10-A479-4A650E4C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C155B7-B5D6-84DD-6232-DC5D5A271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es-ES" sz="3700"/>
              <a:t>Reducción de la dimensionalidad</a:t>
            </a: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596EAA-F1EB-6022-33D7-D499544C1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4583" y="200063"/>
            <a:ext cx="5217173" cy="4351338"/>
          </a:xfrm>
        </p:spPr>
        <p:txBody>
          <a:bodyPr>
            <a:normAutofit/>
          </a:bodyPr>
          <a:lstStyle/>
          <a:p>
            <a:r>
              <a:rPr lang="es-ES" dirty="0"/>
              <a:t>Se intenta reducir la cantidad de variables predictoras a través de un algoritmo de </a:t>
            </a:r>
            <a:r>
              <a:rPr lang="es-ES" dirty="0" err="1"/>
              <a:t>PCA</a:t>
            </a:r>
            <a:r>
              <a:rPr lang="es-ES" dirty="0"/>
              <a:t> pero no se una disminución significativa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5F79BF35-8D05-0F67-BD4C-F4E860802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489" y="2702568"/>
            <a:ext cx="5400675" cy="4124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368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Árbol grande rodeado de árboles altos en otoño">
            <a:extLst>
              <a:ext uri="{FF2B5EF4-FFF2-40B4-BE49-F238E27FC236}">
                <a16:creationId xmlns:a16="http://schemas.microsoft.com/office/drawing/2014/main" id="{83B17A8C-F36E-19DD-6779-DA6D860933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84" r="7808" b="1"/>
          <a:stretch/>
        </p:blipFill>
        <p:spPr>
          <a:xfrm>
            <a:off x="2511713" y="3104705"/>
            <a:ext cx="3634674" cy="3217333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9C6B508-0B2C-4D80-99F6-BC8C9C693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A54034F-F9B1-4048-9AEF-C7AB99053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83F029-E06B-49B5-9779-2E8CEFD77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4970507-06B8-8E94-9AE0-585002735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es-ES" dirty="0"/>
              <a:t>Búsqueda del mejor modelo de ensamble	</a:t>
            </a:r>
            <a:endParaRPr lang="es-ES"/>
          </a:p>
        </p:txBody>
      </p:sp>
      <p:grpSp>
        <p:nvGrpSpPr>
          <p:cNvPr id="17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" name="Graphic 38">
            <a:extLst>
              <a:ext uri="{FF2B5EF4-FFF2-40B4-BE49-F238E27FC236}">
                <a16:creationId xmlns:a16="http://schemas.microsoft.com/office/drawing/2014/main" id="{36C5CE76-F42E-4B75-84C4-A9B2C8CE8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tx1">
              <a:alpha val="60000"/>
            </a:schemeClr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62D2BF9-9B3C-4B4B-B525-BFABA8B44A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022D0D2-0602-4CB2-97D5-418641B4F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0" name="Graphic 4">
            <a:extLst>
              <a:ext uri="{FF2B5EF4-FFF2-40B4-BE49-F238E27FC236}">
                <a16:creationId xmlns:a16="http://schemas.microsoft.com/office/drawing/2014/main" id="{DDFA5A3F-B050-4826-ACB4-F634DD12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45D7489-248E-4EB2-A887-30A9C396E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B6BF832-C29A-4992-8772-6B33118C5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E06C84D-D026-40FC-A1FB-0482450B6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2D9620B-AA48-430C-BACC-01BF1B128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C7842E4-3E00-4846-B285-345F6B324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120E203-7898-4AE9-A9E5-F5C364415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6A5C8C3-E77D-410A-8D95-0B15B8E61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8E9CE1FB-B266-47D2-A0AC-79D1DDBAA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862FCB-5370-44C9-803F-017FF8939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1EC218E-7E2A-4304-96EA-1A7AA046E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6904051-0B1B-4340-8A1F-FC345A500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D8B68CD-1F5B-4E19-A474-4290A7386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219F1BA-F2AD-4C0B-B881-AF7702BFA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3673EE5-4851-8F55-4387-1C3F4494C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 lnSpcReduction="10000"/>
          </a:bodyPr>
          <a:lstStyle/>
          <a:p>
            <a:r>
              <a:rPr lang="es-ES" dirty="0"/>
              <a:t>Se busca con </a:t>
            </a:r>
            <a:r>
              <a:rPr lang="es-ES" dirty="0" err="1"/>
              <a:t>GridSearch</a:t>
            </a:r>
            <a:r>
              <a:rPr lang="es-ES" dirty="0"/>
              <a:t> el mejor modelo de árbol de ensamble y se encuentra que este es </a:t>
            </a:r>
            <a:r>
              <a:rPr lang="es-ES" dirty="0" err="1"/>
              <a:t>XGBoost</a:t>
            </a:r>
            <a:r>
              <a:rPr lang="es-ES" dirty="0"/>
              <a:t> </a:t>
            </a:r>
          </a:p>
          <a:p>
            <a:r>
              <a:rPr lang="es-ES" dirty="0"/>
              <a:t>Se optimizan los </a:t>
            </a:r>
            <a:r>
              <a:rPr lang="es-ES" dirty="0" err="1"/>
              <a:t>hiperparametros</a:t>
            </a:r>
            <a:r>
              <a:rPr lang="es-ES" dirty="0"/>
              <a:t> con un </a:t>
            </a:r>
            <a:r>
              <a:rPr lang="es-ES" dirty="0" err="1"/>
              <a:t>RandomizedsSearch</a:t>
            </a:r>
            <a:r>
              <a:rPr lang="es-ES" dirty="0"/>
              <a:t> para reducción de tiempo de cálculo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05CE421-D829-6D1E-25DA-64BB25B281FC}"/>
              </a:ext>
            </a:extLst>
          </p:cNvPr>
          <p:cNvSpPr txBox="1"/>
          <p:nvPr/>
        </p:nvSpPr>
        <p:spPr>
          <a:xfrm>
            <a:off x="3110311" y="3477950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ES" b="1" i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nter"/>
              </a:rPr>
              <a:t>XGBoost</a:t>
            </a:r>
            <a:endParaRPr lang="es-ES" b="1" i="0" dirty="0">
              <a:solidFill>
                <a:srgbClr val="000000"/>
              </a:solidFill>
              <a:effectLst/>
              <a:highlight>
                <a:srgbClr val="FFFFFF"/>
              </a:highlight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888910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9A7AA5-684C-9B4F-2FEA-49D6A7D47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78" y="2233488"/>
            <a:ext cx="5476875" cy="4314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9D6852-AB43-85A1-893C-B8699BBFB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390" y="309377"/>
            <a:ext cx="6143625" cy="45529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EBDC32-9175-EDFD-F868-B85E6F5712C5}"/>
              </a:ext>
            </a:extLst>
          </p:cNvPr>
          <p:cNvSpPr txBox="1"/>
          <p:nvPr/>
        </p:nvSpPr>
        <p:spPr>
          <a:xfrm>
            <a:off x="1030185" y="990991"/>
            <a:ext cx="36486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El modelo clasifica el 91% de los casos correctamente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EB3D61-2A88-F91D-6C37-0519DB810D54}"/>
              </a:ext>
            </a:extLst>
          </p:cNvPr>
          <p:cNvSpPr txBox="1"/>
          <p:nvPr/>
        </p:nvSpPr>
        <p:spPr>
          <a:xfrm>
            <a:off x="5939643" y="4862327"/>
            <a:ext cx="509253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Realiza una buena predicción en las 4 clases, no se observan diferencias significativas en el desempeño de cada una de ellas. Solo se ven pequeñas diferencias entre las clases medias y las clases de los extremos</a:t>
            </a:r>
          </a:p>
        </p:txBody>
      </p:sp>
    </p:spTree>
    <p:extLst>
      <p:ext uri="{BB962C8B-B14F-4D97-AF65-F5344CB8AC3E}">
        <p14:creationId xmlns:p14="http://schemas.microsoft.com/office/powerpoint/2010/main" val="360183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BEBDC32-9175-EDFD-F868-B85E6F5712C5}"/>
              </a:ext>
            </a:extLst>
          </p:cNvPr>
          <p:cNvSpPr txBox="1"/>
          <p:nvPr/>
        </p:nvSpPr>
        <p:spPr>
          <a:xfrm>
            <a:off x="994559" y="599105"/>
            <a:ext cx="364869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dirty="0"/>
              <a:t>Las 5 </a:t>
            </a:r>
            <a:r>
              <a:rPr lang="es-ES" sz="1800" dirty="0" err="1"/>
              <a:t>features</a:t>
            </a:r>
            <a:r>
              <a:rPr lang="es-ES" sz="1800" dirty="0"/>
              <a:t> más importantes según el modelo son: la calidad de la cámara trasera, energía de la batería, el peso del dispositivo, el número de núcleos y si tiene o no 4G.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EB3D61-2A88-F91D-6C37-0519DB810D54}"/>
              </a:ext>
            </a:extLst>
          </p:cNvPr>
          <p:cNvSpPr txBox="1"/>
          <p:nvPr/>
        </p:nvSpPr>
        <p:spPr>
          <a:xfrm>
            <a:off x="5862390" y="4707948"/>
            <a:ext cx="509253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dirty="0"/>
              <a:t>Sin embargo, RFECV no arroja las mismas </a:t>
            </a:r>
            <a:r>
              <a:rPr lang="es-ES" sz="1800" dirty="0" err="1"/>
              <a:t>features</a:t>
            </a:r>
            <a:r>
              <a:rPr lang="es-ES" sz="1800" dirty="0"/>
              <a:t>, coincide en la importancia de la batería y el peso, pero completa el top 5 con la memoria RAM (que es la que más correlación con la variable target tiene), la calidad de la cámara frontal y el ancho de la resolución de píxeles.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5B36819-D8C4-AD73-AF19-17D5A018F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48" y="2482217"/>
            <a:ext cx="3861758" cy="42570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EDE71F-A60C-CB38-7AF5-C8322218C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045" y="353689"/>
            <a:ext cx="5625396" cy="425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346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9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FD1189F-9598-4281-8056-2845388D4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83E04E1-D74F-4ED6-972C-035F4FEC4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1A97D9-C694-4307-818B-0C5BBF413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13658" y="727769"/>
            <a:ext cx="6964685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47F9C20-F13C-9E65-08DD-ED6E85388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765" y="1610112"/>
            <a:ext cx="6418471" cy="25778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kern="1200" cap="all" spc="1500" baseline="0" dirty="0">
                <a:solidFill>
                  <a:schemeClr val="tx1"/>
                </a:solidFill>
                <a:latin typeface="+mj-lt"/>
                <a:ea typeface="Source Sans Pro SemiBold" panose="020B0603030403020204" pitchFamily="34" charset="0"/>
                <a:cs typeface="+mj-cs"/>
              </a:rPr>
              <a:t>Fin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F80D76-2E37-DA1C-D01E-CC4A09A17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6765" y="4280081"/>
            <a:ext cx="6418471" cy="115195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2400" kern="1200" cap="all" spc="4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¡Muchas gracias! 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7769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E8A2566-F83F-4EC9-83A9-338A70FB6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7769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7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6" name="Graphic 212">
            <a:extLst>
              <a:ext uri="{FF2B5EF4-FFF2-40B4-BE49-F238E27FC236}">
                <a16:creationId xmlns:a16="http://schemas.microsoft.com/office/drawing/2014/main" id="{5EC6B544-8C84-47A6-885D-A4F09EF5C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67504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0F360028-588C-4E99-9E6F-5DE59080E3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67504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32C95C5C-6FBD-47FF-9CA6-066193539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9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6202147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AnalogousFromRegularSeedRightStep">
      <a:dk1>
        <a:srgbClr val="000000"/>
      </a:dk1>
      <a:lt1>
        <a:srgbClr val="FFFFFF"/>
      </a:lt1>
      <a:dk2>
        <a:srgbClr val="21213D"/>
      </a:dk2>
      <a:lt2>
        <a:srgbClr val="E8E5E2"/>
      </a:lt2>
      <a:accent1>
        <a:srgbClr val="4D8BC3"/>
      </a:accent1>
      <a:accent2>
        <a:srgbClr val="3B48B1"/>
      </a:accent2>
      <a:accent3>
        <a:srgbClr val="714DC3"/>
      </a:accent3>
      <a:accent4>
        <a:srgbClr val="913BB1"/>
      </a:accent4>
      <a:accent5>
        <a:srgbClr val="C34DB2"/>
      </a:accent5>
      <a:accent6>
        <a:srgbClr val="B13B6F"/>
      </a:accent6>
      <a:hlink>
        <a:srgbClr val="B2733B"/>
      </a:hlink>
      <a:folHlink>
        <a:srgbClr val="7F7F7F"/>
      </a:folHlink>
    </a:clrScheme>
    <a:fontScheme name="Source Sans Pro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302</Words>
  <Application>Microsoft Office PowerPoint</Application>
  <PresentationFormat>Widescreen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Inter</vt:lpstr>
      <vt:lpstr>Söhne</vt:lpstr>
      <vt:lpstr>Arial</vt:lpstr>
      <vt:lpstr>Avenir Next LT Pro</vt:lpstr>
      <vt:lpstr>Source Sans Pro SemiBold</vt:lpstr>
      <vt:lpstr>FunkyShapesVTI</vt:lpstr>
      <vt:lpstr>Trabajo Práctico Final   Grupo 5</vt:lpstr>
      <vt:lpstr>Objetivo del trabajo</vt:lpstr>
      <vt:lpstr>Acerca del dataset</vt:lpstr>
      <vt:lpstr>Reducción de la dimensionalidad</vt:lpstr>
      <vt:lpstr>Búsqueda del mejor modelo de ensamble </vt:lpstr>
      <vt:lpstr>PowerPoint Presentation</vt:lpstr>
      <vt:lpstr>PowerPoint Presentation</vt:lpstr>
      <vt:lpstr>Fin</vt:lpstr>
    </vt:vector>
  </TitlesOfParts>
  <Company>Telecom Argentina S.A.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Trabajo Práctico Final   Grupo 5</dc:title>
  <dc:creator>PAULA MAININI</dc:creator>
  <cp:lastModifiedBy>CIARRAPICO Diego M. TENARIS</cp:lastModifiedBy>
  <cp:revision>4</cp:revision>
  <dcterms:created xsi:type="dcterms:W3CDTF">2024-05-21T19:36:00Z</dcterms:created>
  <dcterms:modified xsi:type="dcterms:W3CDTF">2024-05-22T20:36:22Z</dcterms:modified>
</cp:coreProperties>
</file>

<file path=docProps/thumbnail.jpeg>
</file>